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3" r:id="rId5"/>
    <p:sldId id="264" r:id="rId6"/>
    <p:sldId id="271" r:id="rId7"/>
    <p:sldId id="267" r:id="rId8"/>
    <p:sldId id="265" r:id="rId9"/>
    <p:sldId id="266" r:id="rId10"/>
    <p:sldId id="286" r:id="rId11"/>
    <p:sldId id="282" r:id="rId12"/>
    <p:sldId id="281" r:id="rId13"/>
    <p:sldId id="276" r:id="rId14"/>
    <p:sldId id="275" r:id="rId15"/>
    <p:sldId id="273" r:id="rId16"/>
    <p:sldId id="274" r:id="rId17"/>
    <p:sldId id="269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409" autoAdjust="0"/>
    <p:restoredTop sz="93842" autoAdjust="0"/>
  </p:normalViewPr>
  <p:slideViewPr>
    <p:cSldViewPr snapToGrid="0">
      <p:cViewPr varScale="1">
        <p:scale>
          <a:sx n="74" d="100"/>
          <a:sy n="74" d="100"/>
        </p:scale>
        <p:origin x="2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B346F-09F0-45B1-926C-CCF5E34B81CC}" type="datetimeFigureOut">
              <a:rPr lang="de-DE" smtClean="0"/>
              <a:t>12.06.2026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8ABB-E846-47FA-A57C-CF64E0F0D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40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-10 % oder rund 4 700 Fälle mehr als im Vorjahr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Demographisch nicht zu erklären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Jugendämter stuften 2018 rund 24 900 Fälle als „akute“ (eindeutige) Kindeswohlgefährdungen ein (15 % mehr als 2017)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dirty="0"/>
              <a:t> In weiteren rund 25 500 Fällen konnte eine Gefährdung des Kindes nicht sicher ausgeschlossen werden, sodass ein ernsthafter Verdacht blieb (=Latente </a:t>
            </a:r>
            <a:r>
              <a:rPr lang="de-DE" dirty="0" err="1"/>
              <a:t>Kindeswohlgefährung</a:t>
            </a:r>
            <a:r>
              <a:rPr lang="de-DE" dirty="0"/>
              <a:t>)  - haben auch zugenommen(+6 %).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dirty="0"/>
              <a:t>Bei 31 % aller Fälle von </a:t>
            </a:r>
            <a:r>
              <a:rPr lang="de-DE" dirty="0" err="1"/>
              <a:t>Kindeswohlgefährung</a:t>
            </a:r>
            <a:r>
              <a:rPr lang="de-DE" dirty="0"/>
              <a:t> wurden Anzeichen für psychische Misshandlungen wie beispielsweise Demütigungen, Einschüchterung, Isolierung und emotionale Kälte festgestellt. In 26 % der Fälle gab es Hinweise auf körperliche Misshandlung und in 5 % der Fälle Hinweise auf sexuelle Gewalt.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endParaRPr lang="de-DE" dirty="0"/>
          </a:p>
          <a:p>
            <a:r>
              <a:rPr lang="de-DE" dirty="0"/>
              <a:t>Entspricht Daten aus den USA (Kindesmisshandlung meldepflichtig):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4 Mio. Meldungen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683.000 bestätigt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75% Vernachlässigung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17% Körperliche Misshandlung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8,4% sexueller Missbrauch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1670 Todesfälle (73% Vernachlässigung, 44% KKM (alleine oder Mischformen))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8ABB-E846-47FA-A57C-CF64E0F0D34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8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8ABB-E846-47FA-A57C-CF64E0F0D34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41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08ABB-E846-47FA-A57C-CF64E0F0D34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90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kinderschutzleitlinie.de/de/leitlinie/leitlinie-materialien-zum-downloaden-1/kurzfassung_2019_0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cue.it/idee-geniali-date-per-bidoni-cinque-esempi/9254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E4BF3-7078-4CE9-8E95-86B5AB0EC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15421" y="848723"/>
            <a:ext cx="9755187" cy="2766528"/>
          </a:xfrm>
        </p:spPr>
        <p:txBody>
          <a:bodyPr>
            <a:normAutofit/>
          </a:bodyPr>
          <a:lstStyle/>
          <a:p>
            <a:r>
              <a:rPr lang="de-DE" dirty="0"/>
              <a:t>Kinderschutzgruppe Greifswald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7AB361-0C8D-4309-9B6D-688DB6C9F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07282" y="3691276"/>
            <a:ext cx="9755187" cy="550333"/>
          </a:xfrm>
        </p:spPr>
        <p:txBody>
          <a:bodyPr/>
          <a:lstStyle/>
          <a:p>
            <a:r>
              <a:rPr lang="de-DE" dirty="0"/>
              <a:t> Struktur und tägliche Praxis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5F1D5615-70E5-704A-6112-CD2A87FDC2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5831">
            <a:off x="8080609" y="85223"/>
            <a:ext cx="2631867" cy="91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99AA84F-09A1-C70A-6C78-F53349C16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A01D7-AC0F-4A00-8F07-FC5A0393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Kinderschutzleitlinie (intern)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DBE606-F6FE-47A3-97D5-4E6FDB4870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3526" y="2063396"/>
            <a:ext cx="5430444" cy="3311189"/>
          </a:xfrm>
        </p:spPr>
        <p:txBody>
          <a:bodyPr anchor="b"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de-DE" sz="2400" dirty="0"/>
              <a:t>Mitglieder der Kinderschutzgruppe:</a:t>
            </a:r>
          </a:p>
          <a:p>
            <a:pPr lvl="1">
              <a:lnSpc>
                <a:spcPct val="200000"/>
              </a:lnSpc>
            </a:pPr>
            <a:r>
              <a:rPr lang="de-DE" sz="2000" cap="none" dirty="0">
                <a:latin typeface="Arial" panose="020B0604020202020204" pitchFamily="34" charset="0"/>
                <a:cs typeface="Arial" panose="020B0604020202020204" pitchFamily="34" charset="0"/>
              </a:rPr>
              <a:t>Fr. Birkner (Sozialdienst)</a:t>
            </a:r>
            <a:endParaRPr lang="de-DE" sz="2000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10000"/>
              </a:lnSpc>
            </a:pPr>
            <a:r>
              <a:rPr lang="de-DE" sz="2000" cap="none" dirty="0">
                <a:latin typeface="Arial" panose="020B0604020202020204" pitchFamily="34" charset="0"/>
                <a:cs typeface="Arial" panose="020B0604020202020204" pitchFamily="34" charset="0"/>
              </a:rPr>
              <a:t>Rechtsmedizin</a:t>
            </a:r>
          </a:p>
          <a:p>
            <a:pPr lvl="1">
              <a:lnSpc>
                <a:spcPct val="200000"/>
              </a:lnSpc>
            </a:pPr>
            <a:r>
              <a:rPr lang="de-DE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Kinderchirugie</a:t>
            </a:r>
            <a:endParaRPr lang="de-DE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de-DE" sz="2000" cap="none" dirty="0">
                <a:latin typeface="Arial" panose="020B0604020202020204" pitchFamily="34" charset="0"/>
                <a:cs typeface="Arial" panose="020B0604020202020204" pitchFamily="34" charset="0"/>
              </a:rPr>
              <a:t>Hr. Dr. med. Rühle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(NCH)</a:t>
            </a:r>
            <a:endParaRPr lang="de-DE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D8F097C-7095-595D-9AD2-8171D56152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7423" y="2063396"/>
            <a:ext cx="6657006" cy="3311189"/>
          </a:xfrm>
        </p:spPr>
        <p:txBody>
          <a:bodyPr anchor="b">
            <a:normAutofit fontScale="55000" lnSpcReduction="20000"/>
          </a:bodyPr>
          <a:lstStyle/>
          <a:p>
            <a:pPr lvl="1">
              <a:lnSpc>
                <a:spcPct val="220000"/>
              </a:lnSpc>
            </a:pPr>
            <a:r>
              <a:rPr lang="de-DE" sz="3600" cap="none" dirty="0">
                <a:latin typeface="Arial" panose="020B0604020202020204" pitchFamily="34" charset="0"/>
                <a:cs typeface="Arial" panose="020B0604020202020204" pitchFamily="34" charset="0"/>
              </a:rPr>
              <a:t>PD Dr. med. Kirsch / Fr. Dr. med. Otto (RAD)</a:t>
            </a:r>
          </a:p>
          <a:p>
            <a:pPr lvl="1">
              <a:lnSpc>
                <a:spcPct val="220000"/>
              </a:lnSpc>
            </a:pPr>
            <a:r>
              <a:rPr lang="de-DE" sz="36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Fr. Dr. med. Spring /  Fr. Heidecke-Rindler (GYN)</a:t>
            </a:r>
          </a:p>
          <a:p>
            <a:pPr lvl="1">
              <a:lnSpc>
                <a:spcPct val="220000"/>
              </a:lnSpc>
            </a:pPr>
            <a:r>
              <a:rPr lang="de-DE" sz="3600" cap="none" dirty="0">
                <a:latin typeface="Arial" panose="020B0604020202020204" pitchFamily="34" charset="0"/>
                <a:cs typeface="Arial" panose="020B0604020202020204" pitchFamily="34" charset="0"/>
              </a:rPr>
              <a:t>Hr. Hirschfeld (Psych.) / Fr. Döhner (KJP) </a:t>
            </a:r>
          </a:p>
          <a:p>
            <a:pPr lvl="1">
              <a:lnSpc>
                <a:spcPct val="220000"/>
              </a:lnSpc>
            </a:pPr>
            <a:r>
              <a:rPr lang="de-DE" sz="3600" cap="none" dirty="0">
                <a:latin typeface="Arial" panose="020B0604020202020204" pitchFamily="34" charset="0"/>
                <a:cs typeface="Arial" panose="020B0604020202020204" pitchFamily="34" charset="0"/>
              </a:rPr>
              <a:t>Fr. Koop / Fr. Dr. med. Struppe (KIN)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B2AB6C-647B-684F-DB7E-5F106EE0B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A01D7-AC0F-4A00-8F07-FC5A0393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Kinderschutzleitlinie (intern)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DBE606-F6FE-47A3-97D5-4E6FDB4870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de-DE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akutem Verdacht auf Misshandlung </a:t>
            </a:r>
            <a:r>
              <a:rPr lang="de-DE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ist das Kind 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stationär aufzunehmen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378838-5E6A-9D0B-3D3B-763A3F8B5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1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A01D7-AC0F-4A00-8F07-FC5A0393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Kinderschutzleitlinie (intern)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DBE606-F6FE-47A3-97D5-4E6FDB4870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de-DE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In der Regel ist es 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weder erforderlich noch sinnvoll </a:t>
            </a:r>
            <a:r>
              <a:rPr lang="de-DE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die Eltern primär auf den Verdacht der Kindeswohlgefährdung hinzuweisen!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E804B0-E474-45C0-7355-90CF27F28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4" t="36250" r="26094" b="21111"/>
          <a:stretch/>
        </p:blipFill>
        <p:spPr bwMode="auto">
          <a:xfrm>
            <a:off x="4977418" y="2037795"/>
            <a:ext cx="5847907" cy="295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feil: nach unten 2">
            <a:extLst>
              <a:ext uri="{FF2B5EF4-FFF2-40B4-BE49-F238E27FC236}">
                <a16:creationId xmlns:a16="http://schemas.microsoft.com/office/drawing/2014/main" id="{697F7118-AA70-4259-950D-79B79AA8B4A5}"/>
              </a:ext>
            </a:extLst>
          </p:cNvPr>
          <p:cNvSpPr/>
          <p:nvPr/>
        </p:nvSpPr>
        <p:spPr>
          <a:xfrm>
            <a:off x="9906000" y="2037796"/>
            <a:ext cx="2349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39E579-65DC-4490-A287-7F5FA6B2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69" y="88583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de-DE" dirty="0"/>
              <a:t>Handlungs-</a:t>
            </a:r>
            <a:br>
              <a:rPr lang="de-DE" dirty="0"/>
            </a:br>
            <a:r>
              <a:rPr lang="de-DE" dirty="0"/>
              <a:t>Ablauf</a:t>
            </a:r>
            <a:br>
              <a:rPr lang="de-DE" dirty="0"/>
            </a:br>
            <a:r>
              <a:rPr lang="de-DE" dirty="0"/>
              <a:t>im Bild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89E3B81-723B-45A0-81A5-C3082BC78F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Nach der Stationären Aufnahme…</a:t>
            </a:r>
          </a:p>
          <a:p>
            <a:pPr marL="0" indent="0">
              <a:buNone/>
            </a:pPr>
            <a:r>
              <a:rPr lang="de-DE" dirty="0"/>
              <a:t>         … Folgt die </a:t>
            </a:r>
            <a:r>
              <a:rPr lang="de-DE" sz="2400" dirty="0" err="1"/>
              <a:t>AufklärungsPhase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503320-AA02-4570-83F9-CF2192C751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70" t="74884" r="41483" b="10853"/>
          <a:stretch/>
        </p:blipFill>
        <p:spPr>
          <a:xfrm>
            <a:off x="4977419" y="675753"/>
            <a:ext cx="5847907" cy="1362043"/>
          </a:xfrm>
          <a:prstGeom prst="rect">
            <a:avLst/>
          </a:prstGeom>
        </p:spPr>
      </p:pic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697F7118-AA70-4259-950D-79B79AA8B4A5}"/>
              </a:ext>
            </a:extLst>
          </p:cNvPr>
          <p:cNvSpPr/>
          <p:nvPr/>
        </p:nvSpPr>
        <p:spPr>
          <a:xfrm>
            <a:off x="5791200" y="2051050"/>
            <a:ext cx="2349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93E9566D-0848-4A30-A4E2-6A1F769EEADB}"/>
              </a:ext>
            </a:extLst>
          </p:cNvPr>
          <p:cNvSpPr/>
          <p:nvPr/>
        </p:nvSpPr>
        <p:spPr>
          <a:xfrm>
            <a:off x="7783896" y="2051050"/>
            <a:ext cx="2349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7915639-9213-0CE7-D832-EFFB17550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9E579-65DC-4490-A287-7F5FA6B2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69" y="88583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de-DE" dirty="0"/>
              <a:t>Handlungs-</a:t>
            </a:r>
            <a:br>
              <a:rPr lang="de-DE" dirty="0"/>
            </a:br>
            <a:r>
              <a:rPr lang="de-DE" dirty="0" err="1"/>
              <a:t>ablauf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im Bild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89E3B81-723B-45A0-81A5-C3082BC78F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169" y="2264118"/>
            <a:ext cx="4683640" cy="3311189"/>
          </a:xfrm>
        </p:spPr>
        <p:txBody>
          <a:bodyPr anchor="ctr"/>
          <a:lstStyle/>
          <a:p>
            <a:r>
              <a:rPr lang="de-DE" dirty="0"/>
              <a:t>Aufgaben der Kinderschutzgruppe: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Strukturierte Fallbesprechung/-en mit allen beteiligten Fachabteilungen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Ausgabe von Empfehlungen zu weiterführender Diagnostik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Planung des weiteren Procedere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31EF30-4386-4EC4-939B-C57DB7BB5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72" t="27132" r="39215" b="9256"/>
          <a:stretch/>
        </p:blipFill>
        <p:spPr>
          <a:xfrm>
            <a:off x="5550192" y="1322398"/>
            <a:ext cx="5204931" cy="49780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04B7DD-10D4-48CE-B71F-9CEA8C5ED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0" t="74884" r="41483" b="10853"/>
          <a:stretch/>
        </p:blipFill>
        <p:spPr>
          <a:xfrm>
            <a:off x="5550193" y="110110"/>
            <a:ext cx="5204931" cy="121228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15D91B5-D99C-458C-BCF2-B6211C737784}"/>
              </a:ext>
            </a:extLst>
          </p:cNvPr>
          <p:cNvSpPr/>
          <p:nvPr/>
        </p:nvSpPr>
        <p:spPr>
          <a:xfrm>
            <a:off x="8356600" y="4818399"/>
            <a:ext cx="2398523" cy="1023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1A56CE-3C71-4A1B-B48E-30278CFEB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34" t="25648" r="43052" b="10232"/>
          <a:stretch/>
        </p:blipFill>
        <p:spPr>
          <a:xfrm>
            <a:off x="5964301" y="110109"/>
            <a:ext cx="4376712" cy="61150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A4CB78D-5A51-A5BE-CA97-0B5A7B393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9E579-65DC-4490-A287-7F5FA6B2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69" y="88583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de-DE" dirty="0"/>
              <a:t>Handlungs-</a:t>
            </a:r>
            <a:br>
              <a:rPr lang="de-DE" dirty="0"/>
            </a:br>
            <a:r>
              <a:rPr lang="de-DE" dirty="0" err="1"/>
              <a:t>ablauf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im Bild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89E3B81-723B-45A0-81A5-C3082BC78F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4221419" cy="331118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nach der Fallbesprechung und Abschluss der Diagnostik …</a:t>
            </a:r>
          </a:p>
          <a:p>
            <a:pPr marL="0" indent="0">
              <a:buNone/>
            </a:pPr>
            <a:r>
              <a:rPr lang="de-DE" dirty="0"/>
              <a:t>	... Folgt die </a:t>
            </a:r>
            <a:r>
              <a:rPr lang="de-DE" sz="2400" dirty="0"/>
              <a:t>Hilfsphase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E2E3A0-55FA-4F6C-BF07-47C93C35F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6" t="29714" r="41483" b="8527"/>
          <a:stretch/>
        </p:blipFill>
        <p:spPr>
          <a:xfrm>
            <a:off x="5303231" y="859578"/>
            <a:ext cx="5467549" cy="51125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57101EA-C1B1-FC86-E7D6-15B72BDCD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9E579-65DC-4490-A287-7F5FA6B2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69" y="88583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de-DE" dirty="0"/>
              <a:t>Handlungs-</a:t>
            </a:r>
            <a:br>
              <a:rPr lang="de-DE" dirty="0"/>
            </a:br>
            <a:r>
              <a:rPr lang="de-DE" dirty="0" err="1"/>
              <a:t>ablauf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im Bild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89E3B81-723B-45A0-81A5-C3082BC78F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4221419" cy="331118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Abschluss des Kinderschutzfall</a:t>
            </a:r>
          </a:p>
          <a:p>
            <a:pPr marL="0" indent="0">
              <a:buNone/>
            </a:pPr>
            <a:r>
              <a:rPr lang="de-DE" dirty="0"/>
              <a:t>… oder die </a:t>
            </a:r>
            <a:r>
              <a:rPr lang="de-DE" sz="2400" dirty="0"/>
              <a:t>Sozialplanphase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FFA05E3-3047-41E2-A2B9-EA630EAF7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97" y="885831"/>
            <a:ext cx="6071981" cy="106953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2FBB866-AEF1-4860-B7C1-9A3F87F78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9" t="30683" r="40249" b="29715"/>
          <a:stretch/>
        </p:blipFill>
        <p:spPr>
          <a:xfrm>
            <a:off x="4730697" y="2063396"/>
            <a:ext cx="6071980" cy="31623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307677-1462-C21A-B109-F391F4122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828811F-1D03-4929-9C15-814EF19151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08" t="25737" r="43837" b="12534"/>
          <a:stretch/>
        </p:blipFill>
        <p:spPr>
          <a:xfrm>
            <a:off x="5873610" y="212651"/>
            <a:ext cx="4425560" cy="61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0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A01D7-AC0F-4A00-8F07-FC5A0393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Kinderschutzleitlinie (intern)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DBE606-F6FE-47A3-97D5-4E6FDB4870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de-DE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Bei allen Verdachtsfällen sowie bei Entlassung von stationär behandelten Fällen  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immer eine Kopie des stationären Briefes an die Kinderschutzgruppe</a:t>
            </a:r>
            <a:r>
              <a:rPr lang="de-DE" sz="2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weiterleiten.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A0DECE-81A1-33D7-C54C-7F78854F1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56B48-45C5-43B8-8BAF-83E06E46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Vorteile einer Kinderschutzgruppe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5BE2C9-8E04-49A3-865C-B295B772C8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324" y="1866900"/>
            <a:ext cx="9794183" cy="3507685"/>
          </a:xfrm>
        </p:spPr>
        <p:txBody>
          <a:bodyPr>
            <a:norm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de-DE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Sicherstellung einer multiprofessionellen Herangehensweise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de-DE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Entlastung des einzelnen Arztes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de-DE" sz="2400" cap="none" dirty="0">
                <a:latin typeface="Arial" panose="020B0604020202020204" pitchFamily="34" charset="0"/>
                <a:cs typeface="Arial" panose="020B0604020202020204" pitchFamily="34" charset="0"/>
              </a:rPr>
              <a:t>Rasche Abklärung durch verbesserte Kommunikation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de-DE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Erfahrungsgewinn 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de-DE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Mögliche verstärkte Sensibilisierung für Verdachtsfälle (in der Abteilung)</a:t>
            </a:r>
            <a:endParaRPr lang="de-DE" sz="2400" u="sng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787A49-2CAA-4397-8B0A-2B584DF16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B1339-E82A-4E8E-A895-B4AB47F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2256182" cy="4373217"/>
          </a:xfrm>
        </p:spPr>
        <p:txBody>
          <a:bodyPr>
            <a:normAutofit/>
          </a:bodyPr>
          <a:lstStyle/>
          <a:p>
            <a:r>
              <a:rPr lang="de-DE" sz="4800" dirty="0"/>
              <a:t>Was gehört dazu?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3814219-EB20-46DF-8FB2-D1CE15EA6A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73510" y="248479"/>
            <a:ext cx="8732689" cy="59237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DF079C-224E-2E06-832C-C8ED06B0F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06138-6A15-4531-9040-7D2A1C37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Meldung des Statistischen Bundesamtes 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3CE188-F266-449D-9B01-35F7DFE92B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613049"/>
            <a:ext cx="5610267" cy="1609724"/>
          </a:xfrm>
        </p:spPr>
        <p:txBody>
          <a:bodyPr>
            <a:normAutofit/>
          </a:bodyPr>
          <a:lstStyle/>
          <a:p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2024 haben die Jugendämter in Deutschland bei über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72.790 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Kindern und Jugendlichen  eine Kindeswohlgefährdung festgestellt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52092F-0BCA-A41F-2906-22EBC16DD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3072499"/>
            <a:ext cx="5199961" cy="32499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BA35F3-AD09-E4A4-ADBF-9113C8EF9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244" y="1837063"/>
            <a:ext cx="4784439" cy="44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2E4E1-A4F2-4515-AA47-C7F95B97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Handeln </a:t>
            </a:r>
            <a:r>
              <a:rPr lang="de-DE" sz="4400" dirty="0"/>
              <a:t>(an der UMG)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39BCE1-3376-4958-ABEC-1C34DC99C6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895475"/>
            <a:ext cx="10394707" cy="35003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DE" sz="2400" dirty="0"/>
              <a:t>Handlungsempfehlungen Vorgegeben durch: </a:t>
            </a:r>
          </a:p>
          <a:p>
            <a:pPr marL="808038" lvl="1" indent="-3508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AWMF: </a:t>
            </a:r>
            <a:r>
              <a:rPr lang="de-DE" sz="2100" dirty="0"/>
              <a:t> </a:t>
            </a:r>
            <a:r>
              <a:rPr lang="de-DE" sz="2100" cap="none" dirty="0">
                <a:latin typeface="Arial" panose="020B0604020202020204" pitchFamily="34" charset="0"/>
                <a:cs typeface="Arial" panose="020B0604020202020204" pitchFamily="34" charset="0"/>
              </a:rPr>
              <a:t>S3 Leitlinie Kindesmisshandlung, - missbrauch, -vernachlässigung unter Einbindung der Jugendhilfe und Pädagogik </a:t>
            </a:r>
          </a:p>
          <a:p>
            <a:pPr marL="1073150" lvl="3" indent="-265113">
              <a:lnSpc>
                <a:spcPct val="150000"/>
              </a:lnSpc>
            </a:pPr>
            <a:r>
              <a:rPr lang="de-DE" b="1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https://www.kinderschutzleitlinie.de/de/leitlinie/leitlinie-materialien-zum-downloaden-1/kurzfassung_2019_08</a:t>
            </a:r>
            <a:endParaRPr lang="de-DE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Kinderschutzleitlinie (intern) der UMG</a:t>
            </a:r>
          </a:p>
          <a:p>
            <a:pPr lvl="2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WO Finden?	</a:t>
            </a:r>
          </a:p>
          <a:p>
            <a:pPr lvl="3"/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Roxtra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CBBBA5-7A73-2FAE-0BD3-40934312C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93CF3E4-9902-4EF4-B722-2C30FEEA3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46740" t="12394" r="27080"/>
          <a:stretch/>
        </p:blipFill>
        <p:spPr>
          <a:xfrm>
            <a:off x="8144378" y="1837765"/>
            <a:ext cx="1477477" cy="35314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833B84-B0E7-4EFC-96A9-6A77C944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Kinderschutzleitlinie (intern)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A5E775-F9B3-4596-995F-A3B54E3D34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 Kind kommt … und nun?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… Anamnese, Untersuchung 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	… </a:t>
            </a:r>
            <a:r>
              <a:rPr lang="de-DE" dirty="0" err="1"/>
              <a:t>VerdammT</a:t>
            </a:r>
            <a:r>
              <a:rPr lang="de-DE" dirty="0"/>
              <a:t>?! 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		…ein Kinderschutzfall ?…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4059DE-5603-418C-B02C-3F1DDC0B8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53004"/>
          <a:stretch/>
        </p:blipFill>
        <p:spPr>
          <a:xfrm>
            <a:off x="5758647" y="2063394"/>
            <a:ext cx="2178553" cy="33111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059E77-DF67-413F-9390-5C5508F3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73820"/>
          <a:stretch/>
        </p:blipFill>
        <p:spPr>
          <a:xfrm>
            <a:off x="9829075" y="2063394"/>
            <a:ext cx="1213639" cy="33111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685615-8B8A-57E2-A979-159F70147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9E579-65DC-4490-A287-7F5FA6B2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69" y="88583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de-DE" dirty="0"/>
              <a:t>Handlungs-</a:t>
            </a:r>
            <a:br>
              <a:rPr lang="de-DE" dirty="0"/>
            </a:br>
            <a:r>
              <a:rPr lang="de-DE" dirty="0" err="1"/>
              <a:t>ablauf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im Bild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89E3B81-723B-45A0-81A5-C3082BC78F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169" y="2349388"/>
            <a:ext cx="4066953" cy="331118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„Wer das erste Knopfloch verfehlt, kommt mit dem Zuknöpfen nicht zu Rande.“	         </a:t>
            </a:r>
            <a:r>
              <a:rPr lang="de-DE" sz="1100" dirty="0"/>
              <a:t>Johann Wolfgang von Goethe</a:t>
            </a:r>
            <a:endParaRPr lang="de-DE" dirty="0"/>
          </a:p>
          <a:p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BC9FA47-640B-42E1-BF47-C89FFE2D7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21" t="29714" r="40523" b="11783"/>
          <a:stretch/>
        </p:blipFill>
        <p:spPr>
          <a:xfrm>
            <a:off x="5222701" y="885831"/>
            <a:ext cx="5537448" cy="5096394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F2311C3-A31C-48EA-9579-5FC65C6BA9C4}"/>
              </a:ext>
            </a:extLst>
          </p:cNvPr>
          <p:cNvSpPr/>
          <p:nvPr/>
        </p:nvSpPr>
        <p:spPr>
          <a:xfrm>
            <a:off x="5321938" y="3184361"/>
            <a:ext cx="1265275" cy="2446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9C57F4F-B7AF-4E16-BDFE-02EFA8A5933C}"/>
              </a:ext>
            </a:extLst>
          </p:cNvPr>
          <p:cNvSpPr/>
          <p:nvPr/>
        </p:nvSpPr>
        <p:spPr>
          <a:xfrm>
            <a:off x="7277084" y="3834701"/>
            <a:ext cx="1265275" cy="2446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B235B0-8F56-430F-B1EB-10C97C5B3B93}"/>
              </a:ext>
            </a:extLst>
          </p:cNvPr>
          <p:cNvSpPr/>
          <p:nvPr/>
        </p:nvSpPr>
        <p:spPr>
          <a:xfrm>
            <a:off x="9259529" y="2939722"/>
            <a:ext cx="1265275" cy="2446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547C0E5-E039-1E27-063C-9C4625D88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A01D7-AC0F-4A00-8F07-FC5A0393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Kinderschutzleitlinie (intern)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DBE606-F6FE-47A3-97D5-4E6FDB4870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Immer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strukturierte Dokumentationsbögen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(im Anhang)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benutzen:</a:t>
            </a:r>
          </a:p>
          <a:p>
            <a:pPr lvl="2"/>
            <a:r>
              <a:rPr lang="de-DE" sz="18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regulär</a:t>
            </a:r>
            <a: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  <a:t>: Anlegen einer Untersuchung „Kinderschutz“</a:t>
            </a:r>
          </a:p>
          <a:p>
            <a:pPr lvl="2"/>
            <a:endParaRPr lang="de-DE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18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im Dienst</a:t>
            </a:r>
            <a: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  <a:t>: Anlegen Dokumentationsseite „Kinderschutz“ </a:t>
            </a:r>
            <a:r>
              <a:rPr lang="de-DE" sz="1200" cap="none" dirty="0">
                <a:latin typeface="Arial" panose="020B0604020202020204" pitchFamily="34" charset="0"/>
                <a:cs typeface="Arial" panose="020B0604020202020204" pitchFamily="34" charset="0"/>
              </a:rPr>
              <a:t>(= Kurzfassung Anamnese/ Untersuchung)</a:t>
            </a:r>
            <a:endParaRPr lang="de-DE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ausführliche Bögen, dann aber spätestens am Folgetag ausfüllen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9F87D2-0607-F104-6867-ABD0C42DE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D8539-0CD2-4D3C-83F3-F7E3BAA5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Kinderschutzleitlinie (intern)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404E10-B34C-459A-B21F-E96CCB1B10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… ein vermeintlicher Kinderschutzfall, und dann?</a:t>
            </a:r>
          </a:p>
          <a:p>
            <a:pPr marL="0" indent="0">
              <a:buNone/>
            </a:pPr>
            <a:endParaRPr lang="de-DE" sz="600" dirty="0"/>
          </a:p>
          <a:p>
            <a:pPr marL="457200" indent="-457200">
              <a:lnSpc>
                <a:spcPct val="160000"/>
              </a:lnSpc>
              <a:buFont typeface="+mj-lt"/>
              <a:buAutoNum type="arabicPeriod" startAt="2"/>
            </a:pP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Info an den Oberarzt; 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gemeinsam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prüfen/festlegen: 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Indikation sofortiger forensischer kinder-/jugendgynäkologischer Notfall-Untersuchung prüfen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Gefahr im Verzug? Notwendigkeit sofortiger Inobhutnahme zur Sicherung des Kindes prüfen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weiteres diagnostisches u.a. Vorgehen planen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bei Unklarheiten Info/Konsultation eines Mitgliedes der Kinderschutzgruppe erwägen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302C73-E032-F2F1-3FE2-D9A238485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A01D7-AC0F-4A00-8F07-FC5A0393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Kinderschutzleitlinie (intern)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DBE606-F6FE-47A3-97D5-4E6FDB4870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Info der Kinderschutzgruppe (KSG) spätestens am nächstfolgenden Werktag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optimalerweise durch den aufnehmenden Arzt</a:t>
            </a:r>
            <a:endParaRPr 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die Information eines Mitgliedes des KSG reicht</a:t>
            </a:r>
            <a:endParaRPr lang="de-DE" sz="1600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B2AB6C-647B-684F-DB7E-5F106EE0B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" y="5059017"/>
            <a:ext cx="1201046" cy="12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{1B5B56D8-AEDC-41AF-8743-66552AFA3311}tf04033927</Template>
  <TotalTime>0</TotalTime>
  <Words>676</Words>
  <Application>Microsoft Office PowerPoint</Application>
  <PresentationFormat>Breitbild</PresentationFormat>
  <Paragraphs>94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Impact</vt:lpstr>
      <vt:lpstr>Symbol</vt:lpstr>
      <vt:lpstr>Wingdings</vt:lpstr>
      <vt:lpstr>Wichtiges Ereignis</vt:lpstr>
      <vt:lpstr>Kinderschutzgruppe Greifswald</vt:lpstr>
      <vt:lpstr>Was gehört dazu?</vt:lpstr>
      <vt:lpstr>Meldung des Statistischen Bundesamtes 2024</vt:lpstr>
      <vt:lpstr>Handeln (an der UMG)</vt:lpstr>
      <vt:lpstr>Kinderschutzleitlinie (intern)</vt:lpstr>
      <vt:lpstr>Handlungs- ablauf im Bild</vt:lpstr>
      <vt:lpstr>Kinderschutzleitlinie (intern)</vt:lpstr>
      <vt:lpstr>Kinderschutzleitlinie (intern)</vt:lpstr>
      <vt:lpstr>Kinderschutzleitlinie (intern)</vt:lpstr>
      <vt:lpstr>Kinderschutzleitlinie (intern)</vt:lpstr>
      <vt:lpstr>Kinderschutzleitlinie (intern)</vt:lpstr>
      <vt:lpstr>Kinderschutzleitlinie (intern)</vt:lpstr>
      <vt:lpstr>Handlungs- Ablauf im Bild</vt:lpstr>
      <vt:lpstr>Handlungs- ablauf im Bild</vt:lpstr>
      <vt:lpstr>Handlungs- ablauf im Bild</vt:lpstr>
      <vt:lpstr>Handlungs- ablauf im Bild</vt:lpstr>
      <vt:lpstr>Kinderschutzleitlinie (intern)</vt:lpstr>
      <vt:lpstr>Vorteile einer Kinderschutzgruppe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Kinderschutz  an der UMG</dc:title>
  <dc:creator>Anwender</dc:creator>
  <cp:lastModifiedBy>Baier, Jan</cp:lastModifiedBy>
  <cp:revision>81</cp:revision>
  <dcterms:created xsi:type="dcterms:W3CDTF">2020-02-15T07:09:40Z</dcterms:created>
  <dcterms:modified xsi:type="dcterms:W3CDTF">2026-06-11T22:23:16Z</dcterms:modified>
</cp:coreProperties>
</file>